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796" r:id="rId2"/>
  </p:sldMasterIdLst>
  <p:sldIdLst>
    <p:sldId id="256" r:id="rId3"/>
    <p:sldId id="272" r:id="rId4"/>
    <p:sldId id="257" r:id="rId5"/>
    <p:sldId id="273" r:id="rId6"/>
    <p:sldId id="274" r:id="rId7"/>
    <p:sldId id="275" r:id="rId8"/>
    <p:sldId id="277" r:id="rId9"/>
    <p:sldId id="259" r:id="rId10"/>
    <p:sldId id="262" r:id="rId11"/>
    <p:sldId id="264" r:id="rId12"/>
    <p:sldId id="280" r:id="rId13"/>
    <p:sldId id="265" r:id="rId14"/>
    <p:sldId id="279" r:id="rId15"/>
    <p:sldId id="281" r:id="rId16"/>
    <p:sldId id="282" r:id="rId17"/>
    <p:sldId id="283" r:id="rId18"/>
    <p:sldId id="284" r:id="rId19"/>
    <p:sldId id="285" r:id="rId20"/>
    <p:sldId id="286" r:id="rId21"/>
    <p:sldId id="278" r:id="rId22"/>
  </p:sldIdLst>
  <p:sldSz cx="12192000"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C6D5"/>
    <a:srgbClr val="61BB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ar-SA" smtClean="0"/>
              <a:t>انقر لتحرير نمط العنوان الثانوي الرئيسي</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08/04/1437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917702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a:p>
        </p:txBody>
      </p:sp>
      <p:sp>
        <p:nvSpPr>
          <p:cNvPr id="3" name="Vertical Text Placeholder 2"/>
          <p:cNvSpPr>
            <a:spLocks noGrp="1"/>
          </p:cNvSpPr>
          <p:nvPr>
            <p:ph type="body" orient="vert" idx="1"/>
          </p:nvPr>
        </p:nvSpPr>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08/04/1437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3219407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ar-SA" smtClean="0"/>
              <a:t>انقر لتحرير نمط العنوان الرئيسي</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Date Placeholder 3"/>
          <p:cNvSpPr>
            <a:spLocks noGrp="1"/>
          </p:cNvSpPr>
          <p:nvPr>
            <p:ph type="dt" sz="half" idx="10"/>
          </p:nvPr>
        </p:nvSpPr>
        <p:spPr/>
        <p:txBody>
          <a:bodyPr/>
          <a:lstStyle/>
          <a:p>
            <a:fld id="{3A937B3F-0C9F-490E-93E2-908D96B321B3}" type="datetimeFigureOut">
              <a:rPr lang="ar-SA" smtClean="0"/>
              <a:t>08/04/1437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975621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شريحة عنوان">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ar-SA" smtClean="0"/>
              <a:t>انقر لتحرير نمط العنوان الثانوي الرئيسي</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3A937B3F-0C9F-490E-93E2-908D96B321B3}" type="datetimeFigureOut">
              <a:rPr lang="ar-SA" smtClean="0"/>
              <a:t>08/04/1437</a:t>
            </a:fld>
            <a:endParaRPr lang="ar-SA"/>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ar-SA"/>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100962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08/04/1437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3382918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3A937B3F-0C9F-490E-93E2-908D96B321B3}" type="datetimeFigureOut">
              <a:rPr lang="ar-SA" smtClean="0"/>
              <a:t>08/04/1437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440834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3A937B3F-0C9F-490E-93E2-908D96B321B3}" type="datetimeFigureOut">
              <a:rPr lang="ar-SA" smtClean="0"/>
              <a:t>08/04/1437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175125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7" name="Date Placeholder 6"/>
          <p:cNvSpPr>
            <a:spLocks noGrp="1"/>
          </p:cNvSpPr>
          <p:nvPr>
            <p:ph type="dt" sz="half" idx="10"/>
          </p:nvPr>
        </p:nvSpPr>
        <p:spPr/>
        <p:txBody>
          <a:bodyPr/>
          <a:lstStyle/>
          <a:p>
            <a:fld id="{3A937B3F-0C9F-490E-93E2-908D96B321B3}" type="datetimeFigureOut">
              <a:rPr lang="ar-SA" smtClean="0"/>
              <a:t>08/04/1437</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953601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SA" smtClean="0"/>
              <a:t>انقر لتحرير نمط العنوان الرئيسي</a:t>
            </a:r>
            <a:endParaRPr lang="en-US" dirty="0"/>
          </a:p>
        </p:txBody>
      </p:sp>
      <p:sp>
        <p:nvSpPr>
          <p:cNvPr id="3" name="Date Placeholder 2"/>
          <p:cNvSpPr>
            <a:spLocks noGrp="1"/>
          </p:cNvSpPr>
          <p:nvPr>
            <p:ph type="dt" sz="half" idx="10"/>
          </p:nvPr>
        </p:nvSpPr>
        <p:spPr/>
        <p:txBody>
          <a:bodyPr/>
          <a:lstStyle/>
          <a:p>
            <a:fld id="{3A937B3F-0C9F-490E-93E2-908D96B321B3}" type="datetimeFigureOut">
              <a:rPr lang="ar-SA" smtClean="0"/>
              <a:t>08/04/1437</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427359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37B3F-0C9F-490E-93E2-908D96B321B3}" type="datetimeFigureOut">
              <a:rPr lang="ar-SA" smtClean="0"/>
              <a:t>08/04/1437</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3262500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ar-SA" smtClean="0"/>
              <a:t>انقر لتحرير أنماط النص الرئيسي</a:t>
            </a:r>
          </a:p>
        </p:txBody>
      </p:sp>
      <p:sp>
        <p:nvSpPr>
          <p:cNvPr id="5" name="Date Placeholder 4"/>
          <p:cNvSpPr>
            <a:spLocks noGrp="1"/>
          </p:cNvSpPr>
          <p:nvPr>
            <p:ph type="dt" sz="half" idx="10"/>
          </p:nvPr>
        </p:nvSpPr>
        <p:spPr/>
        <p:txBody>
          <a:bodyPr/>
          <a:lstStyle/>
          <a:p>
            <a:fld id="{3A937B3F-0C9F-490E-93E2-908D96B321B3}" type="datetimeFigureOut">
              <a:rPr lang="ar-SA" smtClean="0"/>
              <a:t>08/04/1437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9052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08/04/1437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880441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ar-SA" smtClean="0"/>
              <a:t>انقر لتحرير نمط العنوان الرئيسي</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3A937B3F-0C9F-490E-93E2-908D96B321B3}" type="datetimeFigureOut">
              <a:rPr lang="ar-SA" smtClean="0"/>
              <a:t>08/04/1437</a:t>
            </a:fld>
            <a:endParaRPr lang="ar-SA"/>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ar-SA"/>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227459139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08/04/1437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428395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08/04/1437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226644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3A937B3F-0C9F-490E-93E2-908D96B321B3}" type="datetimeFigureOut">
              <a:rPr lang="ar-SA" smtClean="0"/>
              <a:t>08/04/1437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478078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3A937B3F-0C9F-490E-93E2-908D96B321B3}" type="datetimeFigureOut">
              <a:rPr lang="ar-SA" smtClean="0"/>
              <a:t>08/04/1437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933128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مقارنة">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845127" y="2507550"/>
            <a:ext cx="5156200" cy="3680525"/>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6172200" y="2507550"/>
            <a:ext cx="5181601" cy="3680525"/>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7" name="Date Placeholder 6"/>
          <p:cNvSpPr>
            <a:spLocks noGrp="1"/>
          </p:cNvSpPr>
          <p:nvPr>
            <p:ph type="dt" sz="half" idx="10"/>
          </p:nvPr>
        </p:nvSpPr>
        <p:spPr/>
        <p:txBody>
          <a:bodyPr/>
          <a:lstStyle/>
          <a:p>
            <a:fld id="{3A937B3F-0C9F-490E-93E2-908D96B321B3}" type="datetimeFigureOut">
              <a:rPr lang="ar-SA" smtClean="0"/>
              <a:t>08/04/1437</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101F963C-8495-4E22-AD85-C3C6196839C7}" type="slidenum">
              <a:rPr lang="ar-SA" smtClean="0"/>
              <a:t>‹#›</a:t>
            </a:fld>
            <a:endParaRPr lang="ar-SA"/>
          </a:p>
        </p:txBody>
      </p:sp>
      <p:sp>
        <p:nvSpPr>
          <p:cNvPr id="10" name="Title 9"/>
          <p:cNvSpPr>
            <a:spLocks noGrp="1"/>
          </p:cNvSpPr>
          <p:nvPr>
            <p:ph type="title"/>
          </p:nvPr>
        </p:nvSpPr>
        <p:spPr/>
        <p:txBody>
          <a:bodyPr/>
          <a:lstStyle/>
          <a:p>
            <a:r>
              <a:rPr lang="ar-SA" smtClean="0"/>
              <a:t>انقر لتحرير نمط العنوان الرئيسي</a:t>
            </a:r>
            <a:endParaRPr lang="en-US" dirty="0"/>
          </a:p>
        </p:txBody>
      </p:sp>
    </p:spTree>
    <p:extLst>
      <p:ext uri="{BB962C8B-B14F-4D97-AF65-F5344CB8AC3E}">
        <p14:creationId xmlns:p14="http://schemas.microsoft.com/office/powerpoint/2010/main" val="426552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عنوان فقط">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937B3F-0C9F-490E-93E2-908D96B321B3}" type="datetimeFigureOut">
              <a:rPr lang="ar-SA" smtClean="0"/>
              <a:t>08/04/1437</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101F963C-8495-4E22-AD85-C3C6196839C7}" type="slidenum">
              <a:rPr lang="ar-SA" smtClean="0"/>
              <a:t>‹#›</a:t>
            </a:fld>
            <a:endParaRPr lang="ar-SA"/>
          </a:p>
        </p:txBody>
      </p:sp>
      <p:sp>
        <p:nvSpPr>
          <p:cNvPr id="6" name="Title 5"/>
          <p:cNvSpPr>
            <a:spLocks noGrp="1"/>
          </p:cNvSpPr>
          <p:nvPr>
            <p:ph type="title"/>
          </p:nvPr>
        </p:nvSpPr>
        <p:spPr/>
        <p:txBody>
          <a:bodyPr/>
          <a:lstStyle/>
          <a:p>
            <a:r>
              <a:rPr lang="ar-SA" smtClean="0"/>
              <a:t>انقر لتحرير نمط العنوان الرئيسي</a:t>
            </a:r>
            <a:endParaRPr lang="en-US"/>
          </a:p>
        </p:txBody>
      </p:sp>
    </p:spTree>
    <p:extLst>
      <p:ext uri="{BB962C8B-B14F-4D97-AF65-F5344CB8AC3E}">
        <p14:creationId xmlns:p14="http://schemas.microsoft.com/office/powerpoint/2010/main" val="85724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37B3F-0C9F-490E-93E2-908D96B321B3}" type="datetimeFigureOut">
              <a:rPr lang="ar-SA" smtClean="0"/>
              <a:t>08/04/1437</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43089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3A937B3F-0C9F-490E-93E2-908D96B321B3}" type="datetimeFigureOut">
              <a:rPr lang="ar-SA" smtClean="0"/>
              <a:t>08/04/1437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96895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ar-SA" smtClean="0"/>
              <a:t>انقر لتحرير نمط العنوان الرئيسي</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3A937B3F-0C9F-490E-93E2-908D96B321B3}" type="datetimeFigureOut">
              <a:rPr lang="ar-SA" smtClean="0"/>
              <a:t>08/04/1437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901772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3A937B3F-0C9F-490E-93E2-908D96B321B3}" type="datetimeFigureOut">
              <a:rPr lang="ar-SA" smtClean="0"/>
              <a:t>08/04/1437</a:t>
            </a:fld>
            <a:endParaRPr lang="ar-S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ar-SA"/>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4192438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A937B3F-0C9F-490E-93E2-908D96B321B3}" type="datetimeFigureOut">
              <a:rPr lang="ar-SA" smtClean="0"/>
              <a:t>08/04/1437</a:t>
            </a:fld>
            <a:endParaRPr lang="ar-SA"/>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ar-SA"/>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3776286202"/>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1"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r" defTabSz="914400" rtl="1"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r" defTabSz="914400" rtl="1"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r" defTabSz="914400" rtl="1"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descr="C:\Documents and Settings\2wy2\My Documents\التّنزيلات\logo_c.jpg"/>
          <p:cNvPicPr/>
          <p:nvPr/>
        </p:nvPicPr>
        <p:blipFill>
          <a:blip r:embed="rId2">
            <a:extLst>
              <a:ext uri="{28A0092B-C50C-407E-A947-70E740481C1C}">
                <a14:useLocalDpi xmlns:a14="http://schemas.microsoft.com/office/drawing/2010/main" val="0"/>
              </a:ext>
            </a:extLst>
          </a:blip>
          <a:srcRect/>
          <a:stretch>
            <a:fillRect/>
          </a:stretch>
        </p:blipFill>
        <p:spPr bwMode="auto">
          <a:xfrm>
            <a:off x="4990010" y="572816"/>
            <a:ext cx="2207033" cy="2649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عنوان 1"/>
          <p:cNvSpPr>
            <a:spLocks noGrp="1"/>
          </p:cNvSpPr>
          <p:nvPr>
            <p:ph type="ctrTitle"/>
          </p:nvPr>
        </p:nvSpPr>
        <p:spPr>
          <a:xfrm>
            <a:off x="850967" y="2159000"/>
            <a:ext cx="9144000" cy="2387600"/>
          </a:xfrm>
        </p:spPr>
        <p:txBody>
          <a:bodyPr/>
          <a:lstStyle/>
          <a:p>
            <a:r>
              <a:rPr lang="en-US" sz="6600" dirty="0" smtClean="0"/>
              <a:t>JAZAN UNIVERSITY SPS</a:t>
            </a:r>
            <a:endParaRPr lang="ar-SA" sz="6600" dirty="0"/>
          </a:p>
        </p:txBody>
      </p:sp>
      <p:sp>
        <p:nvSpPr>
          <p:cNvPr id="3" name="عنوان فرعي 2"/>
          <p:cNvSpPr>
            <a:spLocks noGrp="1"/>
          </p:cNvSpPr>
          <p:nvPr>
            <p:ph type="subTitle" idx="1"/>
          </p:nvPr>
        </p:nvSpPr>
        <p:spPr>
          <a:xfrm>
            <a:off x="850967" y="4434205"/>
            <a:ext cx="9144000" cy="1655762"/>
          </a:xfrm>
        </p:spPr>
        <p:txBody>
          <a:bodyPr>
            <a:normAutofit/>
          </a:bodyPr>
          <a:lstStyle/>
          <a:p>
            <a:r>
              <a:rPr lang="en-US" sz="1800" dirty="0" smtClean="0"/>
              <a:t>One up top team</a:t>
            </a:r>
          </a:p>
          <a:p>
            <a:r>
              <a:rPr lang="en-US" dirty="0" smtClean="0"/>
              <a:t>Under the </a:t>
            </a:r>
            <a:r>
              <a:rPr lang="en-US" dirty="0"/>
              <a:t>direct </a:t>
            </a:r>
            <a:r>
              <a:rPr lang="en-US" dirty="0" smtClean="0"/>
              <a:t>supervision of</a:t>
            </a:r>
          </a:p>
          <a:p>
            <a:r>
              <a:rPr lang="en-US" dirty="0" smtClean="0"/>
              <a:t>Dr.</a:t>
            </a:r>
            <a:r>
              <a:rPr lang="en-US" b="1" i="1" dirty="0">
                <a:latin typeface="Times New Roman" pitchFamily="18" charset="0"/>
                <a:cs typeface="Times New Roman" pitchFamily="18" charset="0"/>
              </a:rPr>
              <a:t> Imad  M.  </a:t>
            </a:r>
            <a:r>
              <a:rPr lang="en-US" b="1" i="1" dirty="0" smtClean="0">
                <a:latin typeface="Times New Roman" pitchFamily="18" charset="0"/>
                <a:cs typeface="Times New Roman" pitchFamily="18" charset="0"/>
              </a:rPr>
              <a:t>Alshiekh</a:t>
            </a:r>
            <a:endParaRPr lang="ar-SA" sz="1800" dirty="0"/>
          </a:p>
        </p:txBody>
      </p:sp>
    </p:spTree>
    <p:extLst>
      <p:ext uri="{BB962C8B-B14F-4D97-AF65-F5344CB8AC3E}">
        <p14:creationId xmlns:p14="http://schemas.microsoft.com/office/powerpoint/2010/main" val="3053190751"/>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a:r>
              <a:rPr lang="en-US" dirty="0" smtClean="0"/>
              <a:t>3.And Finally, the </a:t>
            </a:r>
            <a:r>
              <a:rPr lang="en-US" dirty="0">
                <a:solidFill>
                  <a:srgbClr val="61BBCD"/>
                </a:solidFill>
              </a:rPr>
              <a:t>Ethernet shield</a:t>
            </a:r>
            <a:endParaRPr lang="ar-SA" dirty="0">
              <a:solidFill>
                <a:srgbClr val="61BBCD"/>
              </a:solidFill>
            </a:endParaRPr>
          </a:p>
        </p:txBody>
      </p:sp>
      <p:sp>
        <p:nvSpPr>
          <p:cNvPr id="3" name="عنصر نائب للمحتوى 2"/>
          <p:cNvSpPr>
            <a:spLocks noGrp="1"/>
          </p:cNvSpPr>
          <p:nvPr>
            <p:ph idx="1"/>
          </p:nvPr>
        </p:nvSpPr>
        <p:spPr>
          <a:xfrm>
            <a:off x="838200" y="1825625"/>
            <a:ext cx="5502102" cy="4351338"/>
          </a:xfrm>
        </p:spPr>
        <p:txBody>
          <a:bodyPr>
            <a:normAutofit/>
          </a:bodyPr>
          <a:lstStyle/>
          <a:p>
            <a:pPr algn="l" rtl="0"/>
            <a:r>
              <a:rPr lang="en-US" sz="2400" dirty="0"/>
              <a:t>The Arduino Ethernet Shield connects </a:t>
            </a:r>
            <a:r>
              <a:rPr lang="en-US" sz="2400" dirty="0" smtClean="0"/>
              <a:t>Arduino controlling unit </a:t>
            </a:r>
            <a:r>
              <a:rPr lang="en-US" sz="2400" dirty="0"/>
              <a:t>to the internet in </a:t>
            </a:r>
            <a:r>
              <a:rPr lang="en-US" sz="2400" dirty="0" smtClean="0"/>
              <a:t>mere </a:t>
            </a:r>
            <a:r>
              <a:rPr lang="en-US" sz="2400" dirty="0"/>
              <a:t>minutes. </a:t>
            </a:r>
            <a:endParaRPr lang="en-US" sz="2400" dirty="0" smtClean="0"/>
          </a:p>
          <a:p>
            <a:pPr algn="l" rtl="0"/>
            <a:r>
              <a:rPr lang="en-US" sz="2400" dirty="0" smtClean="0"/>
              <a:t>That’s will help in sending and fetching data from internet and interact with deferent environments.</a:t>
            </a:r>
            <a:endParaRPr lang="ar-SA" sz="2400" dirty="0"/>
          </a:p>
        </p:txBody>
      </p:sp>
      <p:pic>
        <p:nvPicPr>
          <p:cNvPr id="5122" name="Picture 2" descr="https://www.arduino.cc/en/uploads/Reference/arduino_uno_ethernet_pins.png"/>
          <p:cNvPicPr>
            <a:picLocks noChangeAspect="1" noChangeArrowheads="1"/>
          </p:cNvPicPr>
          <p:nvPr/>
        </p:nvPicPr>
        <p:blipFill rotWithShape="1">
          <a:blip r:embed="rId2">
            <a:extLst>
              <a:ext uri="{28A0092B-C50C-407E-A947-70E740481C1C}">
                <a14:useLocalDpi xmlns:a14="http://schemas.microsoft.com/office/drawing/2010/main" val="0"/>
              </a:ext>
            </a:extLst>
          </a:blip>
          <a:srcRect r="38400"/>
          <a:stretch/>
        </p:blipFill>
        <p:spPr bwMode="auto">
          <a:xfrm>
            <a:off x="7968018" y="1825625"/>
            <a:ext cx="293370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8765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Database structure</a:t>
            </a:r>
            <a:endParaRPr lang="ar-SA" dirty="0"/>
          </a:p>
        </p:txBody>
      </p:sp>
      <p:graphicFrame>
        <p:nvGraphicFramePr>
          <p:cNvPr id="5" name="عنصر نائب للمحتوى 4"/>
          <p:cNvGraphicFramePr>
            <a:graphicFrameLocks noGrp="1"/>
          </p:cNvGraphicFramePr>
          <p:nvPr>
            <p:ph idx="1"/>
            <p:extLst>
              <p:ext uri="{D42A27DB-BD31-4B8C-83A1-F6EECF244321}">
                <p14:modId xmlns:p14="http://schemas.microsoft.com/office/powerpoint/2010/main" val="325993628"/>
              </p:ext>
            </p:extLst>
          </p:nvPr>
        </p:nvGraphicFramePr>
        <p:xfrm>
          <a:off x="661577" y="1676128"/>
          <a:ext cx="10959950" cy="3925440"/>
        </p:xfrm>
        <a:graphic>
          <a:graphicData uri="http://schemas.openxmlformats.org/drawingml/2006/table">
            <a:tbl>
              <a:tblPr rtl="1" firstRow="1" bandRow="1">
                <a:tableStyleId>{5C22544A-7EE6-4342-B048-85BDC9FD1C3A}</a:tableStyleId>
              </a:tblPr>
              <a:tblGrid>
                <a:gridCol w="2191990"/>
                <a:gridCol w="2191990"/>
                <a:gridCol w="2191990"/>
                <a:gridCol w="2191990"/>
                <a:gridCol w="2191990"/>
              </a:tblGrid>
              <a:tr h="785088">
                <a:tc>
                  <a:txBody>
                    <a:bodyPr/>
                    <a:lstStyle/>
                    <a:p>
                      <a:pPr algn="ctr" rtl="1"/>
                      <a:r>
                        <a:rPr lang="en-US" sz="2000" dirty="0" smtClean="0">
                          <a:latin typeface="+mj-lt"/>
                          <a:cs typeface="Times New Roman" panose="02020603050405020304" pitchFamily="18" charset="0"/>
                        </a:rPr>
                        <a:t>description</a:t>
                      </a:r>
                      <a:endParaRPr lang="ar-SA" sz="2000" dirty="0">
                        <a:latin typeface="+mj-lt"/>
                      </a:endParaRPr>
                    </a:p>
                  </a:txBody>
                  <a:tcPr anchor="ctr"/>
                </a:tc>
                <a:tc>
                  <a:txBody>
                    <a:bodyPr/>
                    <a:lstStyle/>
                    <a:p>
                      <a:pPr algn="ctr" rtl="1"/>
                      <a:r>
                        <a:rPr lang="en-US" sz="2000" dirty="0" err="1" smtClean="0">
                          <a:latin typeface="+mj-lt"/>
                          <a:cs typeface="Times New Roman" panose="02020603050405020304" pitchFamily="18" charset="0"/>
                        </a:rPr>
                        <a:t>lat</a:t>
                      </a:r>
                      <a:r>
                        <a:rPr lang="en-US" sz="2000" dirty="0" smtClean="0">
                          <a:latin typeface="+mj-lt"/>
                          <a:cs typeface="Times New Roman" panose="02020603050405020304" pitchFamily="18" charset="0"/>
                        </a:rPr>
                        <a:t> </a:t>
                      </a:r>
                      <a:endParaRPr lang="ar-SA" sz="2000" dirty="0">
                        <a:latin typeface="+mj-lt"/>
                      </a:endParaRPr>
                    </a:p>
                  </a:txBody>
                  <a:tcPr anchor="ctr"/>
                </a:tc>
                <a:tc>
                  <a:txBody>
                    <a:bodyPr/>
                    <a:lstStyle/>
                    <a:p>
                      <a:pPr algn="ctr" rtl="1"/>
                      <a:r>
                        <a:rPr lang="en-US" sz="2000" dirty="0" err="1" smtClean="0">
                          <a:latin typeface="+mj-lt"/>
                          <a:cs typeface="Times New Roman" panose="02020603050405020304" pitchFamily="18" charset="0"/>
                        </a:rPr>
                        <a:t>lng</a:t>
                      </a:r>
                      <a:r>
                        <a:rPr lang="en-US" sz="2000" dirty="0" smtClean="0">
                          <a:latin typeface="+mj-lt"/>
                          <a:cs typeface="Times New Roman" panose="02020603050405020304" pitchFamily="18" charset="0"/>
                        </a:rPr>
                        <a:t>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availability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ID </a:t>
                      </a:r>
                      <a:endParaRPr lang="ar-SA" sz="2000" dirty="0">
                        <a:latin typeface="+mj-lt"/>
                      </a:endParaRPr>
                    </a:p>
                  </a:txBody>
                  <a:tcPr anchor="ctr"/>
                </a:tc>
              </a:tr>
              <a:tr h="785088">
                <a:tc>
                  <a:txBody>
                    <a:bodyPr/>
                    <a:lstStyle/>
                    <a:p>
                      <a:pPr algn="ctr" rtl="1"/>
                      <a:r>
                        <a:rPr lang="en-US" sz="2000" b="0" i="0" u="none" strike="noStrike" kern="1200" baseline="0" dirty="0" smtClean="0">
                          <a:solidFill>
                            <a:schemeClr val="dk1"/>
                          </a:solidFill>
                          <a:latin typeface="+mj-lt"/>
                          <a:ea typeface="+mn-ea"/>
                          <a:cs typeface="+mn-cs"/>
                        </a:rPr>
                        <a:t>students parking</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42.548664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16.963777 </a:t>
                      </a:r>
                      <a:endParaRPr lang="ar-SA" sz="2000" dirty="0">
                        <a:latin typeface="+mj-lt"/>
                      </a:endParaRPr>
                    </a:p>
                  </a:txBody>
                  <a:tcPr anchor="ctr"/>
                </a:tc>
                <a:tc>
                  <a:txBody>
                    <a:bodyPr/>
                    <a:lstStyle/>
                    <a:p>
                      <a:pPr algn="ctr" rtl="1"/>
                      <a:r>
                        <a:rPr lang="en-US" sz="2000" dirty="0" smtClean="0">
                          <a:latin typeface="+mj-lt"/>
                        </a:rPr>
                        <a:t>0</a:t>
                      </a:r>
                      <a:endParaRPr lang="ar-SA" sz="2000" dirty="0">
                        <a:latin typeface="+mj-lt"/>
                      </a:endParaRPr>
                    </a:p>
                  </a:txBody>
                  <a:tcPr anchor="ctr"/>
                </a:tc>
                <a:tc>
                  <a:txBody>
                    <a:bodyPr/>
                    <a:lstStyle/>
                    <a:p>
                      <a:pPr algn="ctr" rtl="1"/>
                      <a:r>
                        <a:rPr lang="en-US" sz="2000" dirty="0" smtClean="0">
                          <a:latin typeface="+mj-lt"/>
                        </a:rPr>
                        <a:t>1</a:t>
                      </a:r>
                      <a:endParaRPr lang="ar-SA" sz="2000" dirty="0">
                        <a:latin typeface="+mj-lt"/>
                      </a:endParaRPr>
                    </a:p>
                  </a:txBody>
                  <a:tcPr anchor="ctr"/>
                </a:tc>
              </a:tr>
              <a:tr h="785088">
                <a:tc>
                  <a:txBody>
                    <a:bodyPr/>
                    <a:lstStyle/>
                    <a:p>
                      <a:pPr algn="ctr" rtl="1"/>
                      <a:r>
                        <a:rPr lang="en-US" sz="2000" b="0" i="0" u="none" strike="noStrike" kern="1200" baseline="0" dirty="0" smtClean="0">
                          <a:solidFill>
                            <a:schemeClr val="dk1"/>
                          </a:solidFill>
                          <a:latin typeface="+mj-lt"/>
                          <a:ea typeface="+mn-ea"/>
                          <a:cs typeface="+mn-cs"/>
                        </a:rPr>
                        <a:t>staff parking</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42.547192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16.963273 </a:t>
                      </a:r>
                      <a:endParaRPr lang="ar-SA" sz="2000" dirty="0">
                        <a:latin typeface="+mj-lt"/>
                      </a:endParaRPr>
                    </a:p>
                  </a:txBody>
                  <a:tcPr anchor="ctr"/>
                </a:tc>
                <a:tc>
                  <a:txBody>
                    <a:bodyPr/>
                    <a:lstStyle/>
                    <a:p>
                      <a:pPr algn="ctr" rtl="1"/>
                      <a:r>
                        <a:rPr lang="en-US" sz="2000" dirty="0" smtClean="0">
                          <a:latin typeface="+mj-lt"/>
                        </a:rPr>
                        <a:t>1</a:t>
                      </a:r>
                      <a:endParaRPr lang="ar-SA" sz="2000" dirty="0">
                        <a:latin typeface="+mj-lt"/>
                      </a:endParaRPr>
                    </a:p>
                  </a:txBody>
                  <a:tcPr anchor="ctr"/>
                </a:tc>
                <a:tc>
                  <a:txBody>
                    <a:bodyPr/>
                    <a:lstStyle/>
                    <a:p>
                      <a:pPr algn="ctr" rtl="1"/>
                      <a:r>
                        <a:rPr lang="en-US" sz="2000" dirty="0" smtClean="0">
                          <a:latin typeface="+mj-lt"/>
                        </a:rPr>
                        <a:t>2</a:t>
                      </a:r>
                      <a:endParaRPr lang="ar-SA" sz="2000" dirty="0">
                        <a:latin typeface="+mj-lt"/>
                      </a:endParaRPr>
                    </a:p>
                  </a:txBody>
                  <a:tcPr anchor="ctr"/>
                </a:tc>
              </a:tr>
              <a:tr h="785088">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r>
              <a:tr h="785088">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2000" dirty="0" smtClean="0">
                        <a:latin typeface="+mj-lt"/>
                      </a:endParaRPr>
                    </a:p>
                    <a:p>
                      <a:pPr algn="ctr" rtl="1"/>
                      <a:r>
                        <a:rPr lang="en-US" sz="2000" dirty="0" smtClean="0">
                          <a:latin typeface="+mj-lt"/>
                        </a:rPr>
                        <a:t>-</a:t>
                      </a:r>
                      <a:endParaRPr lang="ar-SA" sz="2000" dirty="0">
                        <a:latin typeface="+mj-lt"/>
                      </a:endParaRPr>
                    </a:p>
                  </a:txBody>
                  <a:tcPr anchor="ctr"/>
                </a:tc>
              </a:tr>
            </a:tbl>
          </a:graphicData>
        </a:graphic>
      </p:graphicFrame>
      <p:sp>
        <p:nvSpPr>
          <p:cNvPr id="7" name="سهم للأسفل 6"/>
          <p:cNvSpPr/>
          <p:nvPr/>
        </p:nvSpPr>
        <p:spPr>
          <a:xfrm>
            <a:off x="4584758" y="4045131"/>
            <a:ext cx="3113588" cy="2560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Depends on how many parking spots we have</a:t>
            </a:r>
            <a:endParaRPr lang="ar-SA" dirty="0"/>
          </a:p>
        </p:txBody>
      </p:sp>
    </p:spTree>
    <p:extLst>
      <p:ext uri="{BB962C8B-B14F-4D97-AF65-F5344CB8AC3E}">
        <p14:creationId xmlns:p14="http://schemas.microsoft.com/office/powerpoint/2010/main" val="305901726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a:r>
              <a:rPr lang="en-US" smtClean="0"/>
              <a:t>How does it </a:t>
            </a:r>
            <a:r>
              <a:rPr lang="en-US" dirty="0" smtClean="0"/>
              <a:t>work ?</a:t>
            </a:r>
            <a:endParaRPr lang="ar-SA" dirty="0"/>
          </a:p>
        </p:txBody>
      </p:sp>
      <p:sp>
        <p:nvSpPr>
          <p:cNvPr id="3" name="عنصر نائب للمحتوى 2"/>
          <p:cNvSpPr>
            <a:spLocks noGrp="1"/>
          </p:cNvSpPr>
          <p:nvPr>
            <p:ph idx="1"/>
          </p:nvPr>
        </p:nvSpPr>
        <p:spPr>
          <a:xfrm>
            <a:off x="539931" y="2011680"/>
            <a:ext cx="11207931" cy="3766185"/>
          </a:xfrm>
        </p:spPr>
        <p:txBody>
          <a:bodyPr>
            <a:normAutofit/>
          </a:bodyPr>
          <a:lstStyle/>
          <a:p>
            <a:pPr algn="l" rtl="0"/>
            <a:r>
              <a:rPr lang="en-US" dirty="0" smtClean="0"/>
              <a:t>By mixing the previous components, we came out with a suitable name for the system(SMART PARKING SYSTEM) and we named the device that going to detect the signals in the parking spot” Parking detector”.</a:t>
            </a:r>
          </a:p>
          <a:p>
            <a:pPr algn="l" rtl="0"/>
            <a:r>
              <a:rPr lang="en-US" dirty="0" smtClean="0"/>
              <a:t>This device will send an electronic pulses to measure the distance between the device and what ever above it, Thus it will determine wither there is a car on its position or not.</a:t>
            </a:r>
          </a:p>
          <a:p>
            <a:pPr algn="l" rtl="0"/>
            <a:r>
              <a:rPr lang="en-US" dirty="0" smtClean="0"/>
              <a:t>Each unit should be installed on every single park to be responsible for the car above it.</a:t>
            </a:r>
          </a:p>
          <a:p>
            <a:pPr algn="l" rtl="0"/>
            <a:r>
              <a:rPr lang="en-US" dirty="0" smtClean="0"/>
              <a:t>The next picture will illustrate that point  </a:t>
            </a:r>
            <a:endParaRPr lang="ar-SA" dirty="0"/>
          </a:p>
        </p:txBody>
      </p:sp>
    </p:spTree>
    <p:extLst>
      <p:ext uri="{BB962C8B-B14F-4D97-AF65-F5344CB8AC3E}">
        <p14:creationId xmlns:p14="http://schemas.microsoft.com/office/powerpoint/2010/main" val="45171666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descr="C:\Users\zak\AppData\Local\Microsoft\Windows\INetCache\Content.Word\Untitled-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769" y="3035273"/>
            <a:ext cx="4345838" cy="3328819"/>
          </a:xfrm>
          <a:prstGeom prst="rect">
            <a:avLst/>
          </a:prstGeom>
          <a:ln>
            <a:noFill/>
          </a:ln>
          <a:effectLst>
            <a:softEdge rad="112500"/>
          </a:effectLst>
        </p:spPr>
      </p:pic>
      <p:sp>
        <p:nvSpPr>
          <p:cNvPr id="3" name="مستطيل 2"/>
          <p:cNvSpPr/>
          <p:nvPr/>
        </p:nvSpPr>
        <p:spPr>
          <a:xfrm>
            <a:off x="2895405" y="219927"/>
            <a:ext cx="6595325" cy="769441"/>
          </a:xfrm>
          <a:prstGeom prst="rect">
            <a:avLst/>
          </a:prstGeom>
          <a:noFill/>
        </p:spPr>
        <p:txBody>
          <a:bodyPr wrap="square" lIns="91440" tIns="45720" rIns="91440" bIns="45720">
            <a:spAutoFit/>
          </a:bodyPr>
          <a:lstStyle/>
          <a:p>
            <a:pPr algn="ctr"/>
            <a:r>
              <a:rPr lang="en-US" sz="4400" b="0" u="sng" cap="none" spc="0" dirty="0" smtClean="0">
                <a:ln w="0"/>
                <a:solidFill>
                  <a:schemeClr val="accent1"/>
                </a:solidFill>
                <a:effectLst>
                  <a:outerShdw blurRad="38100" dist="25400" dir="5400000" algn="ctr" rotWithShape="0">
                    <a:srgbClr val="6E747A">
                      <a:alpha val="43000"/>
                    </a:srgbClr>
                  </a:outerShdw>
                </a:effectLst>
              </a:rPr>
              <a:t>System Architecture </a:t>
            </a:r>
            <a:endParaRPr lang="ar-SA" sz="4400" b="0" u="sng" cap="none" spc="0" dirty="0">
              <a:ln w="0"/>
              <a:solidFill>
                <a:schemeClr val="accent1"/>
              </a:solidFill>
              <a:effectLst>
                <a:outerShdw blurRad="38100" dist="25400" dir="5400000" algn="ctr" rotWithShape="0">
                  <a:srgbClr val="6E747A">
                    <a:alpha val="43000"/>
                  </a:srgbClr>
                </a:outerShdw>
              </a:effectLst>
            </a:endParaRPr>
          </a:p>
        </p:txBody>
      </p:sp>
      <p:pic>
        <p:nvPicPr>
          <p:cNvPr id="1026" name="Picture 2" descr="http://imasters.expert/wp-content/uploads/2015/04/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0755" y="1349334"/>
            <a:ext cx="1459864" cy="14598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waypointcms.com/GalleryContent/Normal/user-management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274" y="4564740"/>
            <a:ext cx="2866004" cy="1990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masters.expert/wp-content/uploads/2015/04/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9210" y="1505354"/>
            <a:ext cx="1459864" cy="14598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amranger.com/wp-content/uploads/2014/10/Android-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7479" y="2498753"/>
            <a:ext cx="1139398" cy="1139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style>
          <a:lnRef idx="0">
            <a:schemeClr val="accent1"/>
          </a:lnRef>
          <a:fillRef idx="3">
            <a:schemeClr val="accent1"/>
          </a:fillRef>
          <a:effectRef idx="3">
            <a:schemeClr val="accent1"/>
          </a:effectRef>
          <a:fontRef idx="minor">
            <a:schemeClr val="lt1"/>
          </a:fontRef>
        </p:style>
      </p:pic>
      <p:pic>
        <p:nvPicPr>
          <p:cNvPr id="1032" name="Picture 8" descr="http://logodatabases.com/wp-content/uploads/2012/03/internet-explorer-logo-wallpaper-969x102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6000" y="2453381"/>
            <a:ext cx="1079106" cy="1140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style>
          <a:lnRef idx="0">
            <a:schemeClr val="accent1"/>
          </a:lnRef>
          <a:fillRef idx="3">
            <a:schemeClr val="accent1"/>
          </a:fillRef>
          <a:effectRef idx="3">
            <a:schemeClr val="accent1"/>
          </a:effectRef>
          <a:fontRef idx="minor">
            <a:schemeClr val="lt1"/>
          </a:fontRef>
        </p:style>
      </p:pic>
      <p:sp>
        <p:nvSpPr>
          <p:cNvPr id="4" name="سهم لأعلى 3"/>
          <p:cNvSpPr/>
          <p:nvPr/>
        </p:nvSpPr>
        <p:spPr>
          <a:xfrm>
            <a:off x="1488142" y="3238468"/>
            <a:ext cx="452211" cy="200622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سهم لأعلى 9"/>
          <p:cNvSpPr/>
          <p:nvPr/>
        </p:nvSpPr>
        <p:spPr>
          <a:xfrm>
            <a:off x="2442726" y="2844225"/>
            <a:ext cx="413111" cy="200622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سهم لأعلى 10"/>
          <p:cNvSpPr/>
          <p:nvPr/>
        </p:nvSpPr>
        <p:spPr>
          <a:xfrm rot="5400000">
            <a:off x="4554008" y="885212"/>
            <a:ext cx="521701" cy="200622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سهم لأعلى 11"/>
          <p:cNvSpPr/>
          <p:nvPr/>
        </p:nvSpPr>
        <p:spPr>
          <a:xfrm rot="5400000">
            <a:off x="6801022" y="877967"/>
            <a:ext cx="521700" cy="200622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سهم لأعلى 12"/>
          <p:cNvSpPr/>
          <p:nvPr/>
        </p:nvSpPr>
        <p:spPr>
          <a:xfrm rot="8426990">
            <a:off x="9203497" y="1767567"/>
            <a:ext cx="461750" cy="71049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سهم لأعلى 13"/>
          <p:cNvSpPr/>
          <p:nvPr/>
        </p:nvSpPr>
        <p:spPr>
          <a:xfrm rot="13411350">
            <a:off x="8425356" y="1780159"/>
            <a:ext cx="461750" cy="71049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5" name="سهم لأعلى 14"/>
          <p:cNvSpPr/>
          <p:nvPr/>
        </p:nvSpPr>
        <p:spPr>
          <a:xfrm rot="10800000">
            <a:off x="7977235" y="3655073"/>
            <a:ext cx="461750" cy="71049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6" name="سهم لأعلى 15"/>
          <p:cNvSpPr/>
          <p:nvPr/>
        </p:nvSpPr>
        <p:spPr>
          <a:xfrm rot="10800000">
            <a:off x="9600512" y="3677320"/>
            <a:ext cx="461750" cy="71049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8" name="سهم لأعلى 17"/>
          <p:cNvSpPr/>
          <p:nvPr/>
        </p:nvSpPr>
        <p:spPr>
          <a:xfrm rot="10800000">
            <a:off x="8785729" y="3753042"/>
            <a:ext cx="461750" cy="71049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75667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Our parking detector progress</a:t>
            </a:r>
            <a:endParaRPr lang="ar-SA" dirty="0"/>
          </a:p>
        </p:txBody>
      </p:sp>
      <p:pic>
        <p:nvPicPr>
          <p:cNvPr id="5" name="Picture 2" descr="https://i.ontraport.com/30397.1.36024e05d7ecf47c7bd934ade567d48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0113" y="3400912"/>
            <a:ext cx="2603217" cy="1867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ww.arduino.cc/en/uploads/Reference/arduino_uno_ethernet_pins.png"/>
          <p:cNvPicPr>
            <a:picLocks noChangeAspect="1" noChangeArrowheads="1"/>
          </p:cNvPicPr>
          <p:nvPr/>
        </p:nvPicPr>
        <p:blipFill rotWithShape="1">
          <a:blip r:embed="rId3">
            <a:extLst>
              <a:ext uri="{28A0092B-C50C-407E-A947-70E740481C1C}">
                <a14:useLocalDpi xmlns:a14="http://schemas.microsoft.com/office/drawing/2010/main" val="0"/>
              </a:ext>
            </a:extLst>
          </a:blip>
          <a:srcRect r="38400"/>
          <a:stretch/>
        </p:blipFill>
        <p:spPr bwMode="auto">
          <a:xfrm rot="16200000">
            <a:off x="4156225" y="2980869"/>
            <a:ext cx="1906745" cy="2668205"/>
          </a:xfrm>
          <a:prstGeom prst="rect">
            <a:avLst/>
          </a:prstGeom>
          <a:noFill/>
          <a:extLst>
            <a:ext uri="{909E8E84-426E-40DD-AFC4-6F175D3DCCD1}">
              <a14:hiddenFill xmlns:a14="http://schemas.microsoft.com/office/drawing/2010/main">
                <a:solidFill>
                  <a:srgbClr val="FFFFFF"/>
                </a:solidFill>
              </a14:hiddenFill>
            </a:ext>
          </a:extLst>
        </p:spPr>
      </p:pic>
      <p:pic>
        <p:nvPicPr>
          <p:cNvPr id="7" name="صورة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7803" y="3154740"/>
            <a:ext cx="3514667" cy="2605960"/>
          </a:xfrm>
          <a:prstGeom prst="rect">
            <a:avLst/>
          </a:prstGeom>
        </p:spPr>
      </p:pic>
      <p:sp>
        <p:nvSpPr>
          <p:cNvPr id="8" name="مستطيل 7"/>
          <p:cNvSpPr/>
          <p:nvPr/>
        </p:nvSpPr>
        <p:spPr>
          <a:xfrm>
            <a:off x="402190" y="2128212"/>
            <a:ext cx="2539054" cy="523220"/>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Arduino Uno</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9" name="مستطيل 8"/>
          <p:cNvSpPr/>
          <p:nvPr/>
        </p:nvSpPr>
        <p:spPr>
          <a:xfrm>
            <a:off x="3730473" y="2140886"/>
            <a:ext cx="2758250" cy="523220"/>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Ethernet shield</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10" name="مستطيل 9"/>
          <p:cNvSpPr/>
          <p:nvPr/>
        </p:nvSpPr>
        <p:spPr>
          <a:xfrm>
            <a:off x="7482035" y="1995782"/>
            <a:ext cx="3682728" cy="954107"/>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cross-network controlling machine</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11" name="مستطيل 10"/>
          <p:cNvSpPr/>
          <p:nvPr/>
        </p:nvSpPr>
        <p:spPr>
          <a:xfrm>
            <a:off x="1956734" y="2151838"/>
            <a:ext cx="2758250" cy="5232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12" name="مستطيل 11"/>
          <p:cNvSpPr/>
          <p:nvPr/>
        </p:nvSpPr>
        <p:spPr>
          <a:xfrm>
            <a:off x="5677806" y="2173738"/>
            <a:ext cx="2758250" cy="5232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a:t>
            </a:r>
            <a:endParaRPr lang="ar-SA"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2796508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Parking detector update statements</a:t>
            </a:r>
            <a:endParaRPr lang="ar-SA" dirty="0"/>
          </a:p>
        </p:txBody>
      </p:sp>
      <p:pic>
        <p:nvPicPr>
          <p:cNvPr id="4" name="عنصر نائب للمحتوى 3" descr="C:\Users\zak\AppData\Local\Microsoft\Windows\INetCache\Content.Word\Untitled-1.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05509" y="2160050"/>
            <a:ext cx="3534507" cy="2455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صورة 4"/>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t="26568" r="25297" b="29401"/>
          <a:stretch/>
        </p:blipFill>
        <p:spPr>
          <a:xfrm rot="16200000">
            <a:off x="7276400" y="3897432"/>
            <a:ext cx="1453558" cy="801186"/>
          </a:xfrm>
          <a:prstGeom prst="rect">
            <a:avLst/>
          </a:prstGeom>
          <a:noFill/>
          <a:ln>
            <a:noFill/>
          </a:ln>
        </p:spPr>
      </p:pic>
      <p:pic>
        <p:nvPicPr>
          <p:cNvPr id="6" name="صورة 5"/>
          <p:cNvPicPr>
            <a:picLocks noChangeAspect="1"/>
          </p:cNvPicPr>
          <p:nvPr/>
        </p:nvPicPr>
        <p:blipFill rotWithShape="1">
          <a:blip r:embed="rId4" cstate="print">
            <a:biLevel thresh="25000"/>
            <a:extLst>
              <a:ext uri="{28A0092B-C50C-407E-A947-70E740481C1C}">
                <a14:useLocalDpi xmlns:a14="http://schemas.microsoft.com/office/drawing/2010/main" val="0"/>
              </a:ext>
            </a:extLst>
          </a:blip>
          <a:srcRect t="11514" b="14385"/>
          <a:stretch/>
        </p:blipFill>
        <p:spPr>
          <a:xfrm>
            <a:off x="6031749" y="2160050"/>
            <a:ext cx="3994414" cy="1436003"/>
          </a:xfrm>
          <a:prstGeom prst="rect">
            <a:avLst/>
          </a:prstGeom>
        </p:spPr>
      </p:pic>
      <p:sp>
        <p:nvSpPr>
          <p:cNvPr id="8" name="مربع نص 7"/>
          <p:cNvSpPr txBox="1"/>
          <p:nvPr/>
        </p:nvSpPr>
        <p:spPr>
          <a:xfrm>
            <a:off x="1506666" y="5433647"/>
            <a:ext cx="9178667" cy="923330"/>
          </a:xfrm>
          <a:prstGeom prst="rect">
            <a:avLst/>
          </a:prstGeom>
          <a:noFill/>
        </p:spPr>
        <p:txBody>
          <a:bodyPr wrap="none" rtlCol="1">
            <a:spAutoFit/>
          </a:bodyPr>
          <a:lstStyle/>
          <a:p>
            <a:pPr algn="l"/>
            <a:endParaRPr lang="en-US" dirty="0">
              <a:latin typeface="Arial" panose="020B0604020202020204" pitchFamily="34" charset="0"/>
              <a:cs typeface="Arial" panose="020B0604020202020204" pitchFamily="34" charset="0"/>
            </a:endParaRPr>
          </a:p>
          <a:p>
            <a:pPr algn="l"/>
            <a:r>
              <a:rPr lang="en-US" dirty="0" smtClean="0">
                <a:latin typeface="Arial" panose="020B0604020202020204" pitchFamily="34" charset="0"/>
                <a:cs typeface="Arial" panose="020B0604020202020204" pitchFamily="34" charset="0"/>
              </a:rPr>
              <a:t>  String </a:t>
            </a:r>
            <a:r>
              <a:rPr lang="en-US" dirty="0" err="1">
                <a:latin typeface="Arial" panose="020B0604020202020204" pitchFamily="34" charset="0"/>
                <a:cs typeface="Arial" panose="020B0604020202020204" pitchFamily="34" charset="0"/>
              </a:rPr>
              <a:t>av</a:t>
            </a:r>
            <a:r>
              <a:rPr lang="en-US" dirty="0">
                <a:latin typeface="Arial" panose="020B0604020202020204" pitchFamily="34" charset="0"/>
                <a:cs typeface="Arial" panose="020B0604020202020204" pitchFamily="34" charset="0"/>
              </a:rPr>
              <a:t>="UPDATE `sql2105932`.`Site` SET `</a:t>
            </a:r>
            <a:r>
              <a:rPr lang="en-US" dirty="0">
                <a:solidFill>
                  <a:srgbClr val="79C6D5"/>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 '1' WHERE `</a:t>
            </a:r>
            <a:r>
              <a:rPr lang="en-US" dirty="0" err="1">
                <a:latin typeface="Arial" panose="020B0604020202020204" pitchFamily="34" charset="0"/>
                <a:cs typeface="Arial" panose="020B0604020202020204" pitchFamily="34" charset="0"/>
              </a:rPr>
              <a:t>Site`.`</a:t>
            </a:r>
            <a:r>
              <a:rPr lang="en-US" dirty="0" err="1">
                <a:solidFill>
                  <a:srgbClr val="00B0F0"/>
                </a:solidFill>
                <a:latin typeface="Arial" panose="020B0604020202020204" pitchFamily="34" charset="0"/>
                <a:cs typeface="Arial" panose="020B0604020202020204" pitchFamily="34" charset="0"/>
              </a:rPr>
              <a:t>ID</a:t>
            </a:r>
            <a:r>
              <a:rPr lang="en-US" dirty="0">
                <a:latin typeface="Arial" panose="020B0604020202020204" pitchFamily="34" charset="0"/>
                <a:cs typeface="Arial" panose="020B0604020202020204" pitchFamily="34" charset="0"/>
              </a:rPr>
              <a:t>` =1;";</a:t>
            </a:r>
          </a:p>
          <a:p>
            <a:pPr algn="l"/>
            <a:r>
              <a:rPr lang="en-US" dirty="0">
                <a:latin typeface="Arial" panose="020B0604020202020204" pitchFamily="34" charset="0"/>
                <a:cs typeface="Arial" panose="020B0604020202020204" pitchFamily="34" charset="0"/>
              </a:rPr>
              <a:t>String </a:t>
            </a:r>
            <a:r>
              <a:rPr lang="en-US" dirty="0" err="1">
                <a:latin typeface="Arial" panose="020B0604020202020204" pitchFamily="34" charset="0"/>
                <a:cs typeface="Arial" panose="020B0604020202020204" pitchFamily="34" charset="0"/>
              </a:rPr>
              <a:t>nav</a:t>
            </a:r>
            <a:r>
              <a:rPr lang="en-US" dirty="0">
                <a:latin typeface="Arial" panose="020B0604020202020204" pitchFamily="34" charset="0"/>
                <a:cs typeface="Arial" panose="020B0604020202020204" pitchFamily="34" charset="0"/>
              </a:rPr>
              <a:t>="UPDATE `sql2105932`.`Site` SET `</a:t>
            </a:r>
            <a:r>
              <a:rPr lang="en-US" dirty="0">
                <a:solidFill>
                  <a:srgbClr val="C00000"/>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 '0' WHERE `</a:t>
            </a:r>
            <a:r>
              <a:rPr lang="en-US" dirty="0" err="1">
                <a:latin typeface="Arial" panose="020B0604020202020204" pitchFamily="34" charset="0"/>
                <a:cs typeface="Arial" panose="020B0604020202020204" pitchFamily="34" charset="0"/>
              </a:rPr>
              <a:t>Site`.`</a:t>
            </a:r>
            <a:r>
              <a:rPr lang="en-US" dirty="0" err="1">
                <a:solidFill>
                  <a:srgbClr val="00B0F0"/>
                </a:solidFill>
                <a:latin typeface="Arial" panose="020B0604020202020204" pitchFamily="34" charset="0"/>
                <a:cs typeface="Arial" panose="020B0604020202020204" pitchFamily="34" charset="0"/>
              </a:rPr>
              <a:t>ID</a:t>
            </a:r>
            <a:r>
              <a:rPr lang="en-US" dirty="0">
                <a:latin typeface="Arial" panose="020B0604020202020204" pitchFamily="34" charset="0"/>
                <a:cs typeface="Arial" panose="020B0604020202020204" pitchFamily="34" charset="0"/>
              </a:rPr>
              <a:t>` =1;";</a:t>
            </a:r>
            <a:endParaRPr lang="ar-S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29396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a:r>
              <a:rPr lang="en-US" dirty="0" smtClean="0"/>
              <a:t>User</a:t>
            </a:r>
            <a:r>
              <a:rPr lang="en-US" dirty="0"/>
              <a:t>s</a:t>
            </a:r>
            <a:r>
              <a:rPr lang="en-US" dirty="0" smtClean="0"/>
              <a:t> </a:t>
            </a:r>
            <a:r>
              <a:rPr lang="en-US" dirty="0" smtClean="0"/>
              <a:t>interaction methods with the system</a:t>
            </a:r>
            <a:endParaRPr lang="ar-SA" dirty="0"/>
          </a:p>
        </p:txBody>
      </p:sp>
      <p:sp>
        <p:nvSpPr>
          <p:cNvPr id="3" name="عنصر نائب للمحتوى 2"/>
          <p:cNvSpPr>
            <a:spLocks noGrp="1"/>
          </p:cNvSpPr>
          <p:nvPr>
            <p:ph idx="1"/>
          </p:nvPr>
        </p:nvSpPr>
        <p:spPr/>
        <p:txBody>
          <a:bodyPr>
            <a:normAutofit/>
          </a:bodyPr>
          <a:lstStyle/>
          <a:p>
            <a:pPr algn="l" rtl="0"/>
            <a:r>
              <a:rPr lang="en-US" sz="2400" dirty="0" smtClean="0"/>
              <a:t>We’ve created two main methods to make the user interact with our system and get benefits from it.</a:t>
            </a:r>
          </a:p>
          <a:p>
            <a:pPr algn="l" rtl="0"/>
            <a:r>
              <a:rPr lang="en-US" sz="2400" dirty="0" smtClean="0"/>
              <a:t>These methods are :</a:t>
            </a:r>
          </a:p>
          <a:p>
            <a:pPr marL="514350" indent="-514350" algn="l" rtl="0">
              <a:buFont typeface="+mj-lt"/>
              <a:buAutoNum type="arabicPeriod"/>
            </a:pPr>
            <a:r>
              <a:rPr lang="en-US" sz="2400" dirty="0" smtClean="0"/>
              <a:t>World Wide Web.</a:t>
            </a:r>
          </a:p>
          <a:p>
            <a:pPr lvl="1" algn="l" rtl="0"/>
            <a:r>
              <a:rPr lang="en-US" sz="2200" dirty="0" smtClean="0"/>
              <a:t>On the following </a:t>
            </a:r>
            <a:r>
              <a:rPr lang="en-US" sz="2200" dirty="0"/>
              <a:t>link: http://www.jazanu-sps.com/</a:t>
            </a:r>
            <a:endParaRPr lang="en-US" sz="2200" dirty="0" smtClean="0"/>
          </a:p>
          <a:p>
            <a:pPr marL="514350" indent="-514350" algn="l" rtl="0">
              <a:buFont typeface="+mj-lt"/>
              <a:buAutoNum type="arabicPeriod"/>
            </a:pPr>
            <a:r>
              <a:rPr lang="en-US" sz="2400" dirty="0" smtClean="0"/>
              <a:t>Android Platform.</a:t>
            </a:r>
            <a:endParaRPr lang="ar-SA" sz="2400" dirty="0"/>
          </a:p>
        </p:txBody>
      </p:sp>
      <p:pic>
        <p:nvPicPr>
          <p:cNvPr id="4" name="صورة 3"/>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79427" y="3156131"/>
            <a:ext cx="4168139" cy="2778759"/>
          </a:xfrm>
          <a:prstGeom prst="rect">
            <a:avLst/>
          </a:prstGeom>
        </p:spPr>
      </p:pic>
    </p:spTree>
    <p:extLst>
      <p:ext uri="{BB962C8B-B14F-4D97-AF65-F5344CB8AC3E}">
        <p14:creationId xmlns:p14="http://schemas.microsoft.com/office/powerpoint/2010/main" val="1423791020"/>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nyTake by MangoApps-01-05-2016-02-18-13">
            <a:hlinkClick r:id="" action="ppaction://media"/>
          </p:cNvPr>
          <p:cNvPicPr>
            <a:picLocks noChangeAspect="1"/>
          </p:cNvPicPr>
          <p:nvPr>
            <a:videoFile r:link="rId1"/>
            <p:extLst>
              <p:ext uri="{DAA4B4D4-6D71-4841-9C94-3DE7FCFB9230}">
                <p14:media xmlns:p14="http://schemas.microsoft.com/office/powerpoint/2010/main" r:embed="rId2">
                  <p14:trim st="35434" end="8936"/>
                </p14:media>
              </p:ext>
            </p:extLst>
          </p:nvPr>
        </p:nvPicPr>
        <p:blipFill>
          <a:blip r:embed="rId4"/>
          <a:stretch>
            <a:fillRect/>
          </a:stretch>
        </p:blipFill>
        <p:spPr>
          <a:xfrm>
            <a:off x="2688166" y="2113269"/>
            <a:ext cx="6825111" cy="3839125"/>
          </a:xfrm>
          <a:prstGeom prst="rect">
            <a:avLst/>
          </a:prstGeom>
          <a:ln>
            <a:noFill/>
          </a:ln>
          <a:effectLst>
            <a:outerShdw blurRad="190500" algn="tl" rotWithShape="0">
              <a:srgbClr val="000000">
                <a:alpha val="70000"/>
              </a:srgbClr>
            </a:outerShdw>
          </a:effectLst>
        </p:spPr>
      </p:pic>
      <p:sp>
        <p:nvSpPr>
          <p:cNvPr id="7" name="مستطيل 6"/>
          <p:cNvSpPr/>
          <p:nvPr/>
        </p:nvSpPr>
        <p:spPr>
          <a:xfrm>
            <a:off x="1026243" y="707712"/>
            <a:ext cx="4811381" cy="923330"/>
          </a:xfrm>
          <a:prstGeom prst="rect">
            <a:avLst/>
          </a:prstGeom>
          <a:noFill/>
        </p:spPr>
        <p:txBody>
          <a:bodyPr wrap="none" lIns="91440" tIns="45720" rIns="91440" bIns="45720">
            <a:spAutoFit/>
          </a:bodyPr>
          <a:lstStyle/>
          <a:p>
            <a:pPr algn="ctr"/>
            <a:r>
              <a:rPr lang="en-US" sz="5400" dirty="0" smtClean="0">
                <a:ln w="0"/>
                <a:solidFill>
                  <a:schemeClr val="accent1"/>
                </a:solidFill>
                <a:effectLst>
                  <a:outerShdw blurRad="38100" dist="25400" dir="5400000" algn="ctr" rotWithShape="0">
                    <a:srgbClr val="6E747A">
                      <a:alpha val="43000"/>
                    </a:srgbClr>
                  </a:outerShdw>
                </a:effectLst>
              </a:rPr>
              <a:t>Website </a:t>
            </a:r>
            <a:r>
              <a:rPr lang="en-US" sz="5400" dirty="0" smtClean="0">
                <a:ln w="0"/>
                <a:solidFill>
                  <a:schemeClr val="accent1"/>
                </a:solidFill>
                <a:effectLst>
                  <a:outerShdw blurRad="38100" dist="25400" dir="5400000" algn="ctr" rotWithShape="0">
                    <a:srgbClr val="6E747A">
                      <a:alpha val="43000"/>
                    </a:srgbClr>
                  </a:outerShdw>
                </a:effectLst>
              </a:rPr>
              <a:t>Preview</a:t>
            </a:r>
            <a:endParaRPr lang="ar-SA"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46508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0000" showWhenStopped="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مستطيل 6"/>
          <p:cNvSpPr/>
          <p:nvPr/>
        </p:nvSpPr>
        <p:spPr>
          <a:xfrm>
            <a:off x="1062471" y="734089"/>
            <a:ext cx="5952270" cy="923330"/>
          </a:xfrm>
          <a:prstGeom prst="rect">
            <a:avLst/>
          </a:prstGeom>
          <a:noFill/>
        </p:spPr>
        <p:txBody>
          <a:bodyPr wrap="none" lIns="91440" tIns="45720" rIns="91440" bIns="45720">
            <a:spAutoFit/>
          </a:bodyPr>
          <a:lstStyle/>
          <a:p>
            <a:pPr algn="ctr"/>
            <a:r>
              <a:rPr lang="en-US" sz="5400" dirty="0" smtClean="0">
                <a:ln w="0"/>
                <a:solidFill>
                  <a:schemeClr val="accent1"/>
                </a:solidFill>
                <a:effectLst>
                  <a:outerShdw blurRad="38100" dist="25400" dir="5400000" algn="ctr" rotWithShape="0">
                    <a:srgbClr val="6E747A">
                      <a:alpha val="43000"/>
                    </a:srgbClr>
                  </a:outerShdw>
                </a:effectLst>
              </a:rPr>
              <a:t>Android app preview</a:t>
            </a:r>
            <a:endParaRPr lang="ar-SA" sz="5400" dirty="0">
              <a:ln w="0"/>
              <a:solidFill>
                <a:schemeClr val="accent1"/>
              </a:solidFill>
              <a:effectLst>
                <a:outerShdw blurRad="38100" dist="25400" dir="5400000" algn="ctr" rotWithShape="0">
                  <a:srgbClr val="6E747A">
                    <a:alpha val="43000"/>
                  </a:srgbClr>
                </a:outerShdw>
              </a:effectLst>
            </a:endParaRPr>
          </a:p>
        </p:txBody>
      </p:sp>
      <p:pic>
        <p:nvPicPr>
          <p:cNvPr id="2" name="2016_05_01_14_15_03">
            <a:hlinkClick r:id="" action="ppaction://media"/>
          </p:cNvPr>
          <p:cNvPicPr>
            <a:picLocks noChangeAspect="1"/>
          </p:cNvPicPr>
          <p:nvPr>
            <a:videoFile r:link="rId1"/>
            <p:extLst>
              <p:ext uri="{DAA4B4D4-6D71-4841-9C94-3DE7FCFB9230}">
                <p14:media xmlns:p14="http://schemas.microsoft.com/office/powerpoint/2010/main" r:embed="rId2">
                  <p14:trim st="2198" end="2881"/>
                </p14:media>
              </p:ext>
            </p:extLst>
          </p:nvPr>
        </p:nvPicPr>
        <p:blipFill>
          <a:blip r:embed="rId4"/>
          <a:stretch>
            <a:fillRect/>
          </a:stretch>
        </p:blipFill>
        <p:spPr>
          <a:xfrm>
            <a:off x="4694727" y="2013438"/>
            <a:ext cx="2458000" cy="4369777"/>
          </a:xfrm>
          <a:prstGeom prst="rect">
            <a:avLst/>
          </a:prstGeom>
        </p:spPr>
      </p:pic>
    </p:spTree>
    <p:extLst>
      <p:ext uri="{BB962C8B-B14F-4D97-AF65-F5344CB8AC3E}">
        <p14:creationId xmlns:p14="http://schemas.microsoft.com/office/powerpoint/2010/main" val="3162421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Last but not least</a:t>
            </a:r>
            <a:endParaRPr lang="ar-SA" dirty="0"/>
          </a:p>
        </p:txBody>
      </p:sp>
      <p:sp>
        <p:nvSpPr>
          <p:cNvPr id="3" name="عنصر نائب للمحتوى 2"/>
          <p:cNvSpPr>
            <a:spLocks noGrp="1"/>
          </p:cNvSpPr>
          <p:nvPr>
            <p:ph idx="1"/>
          </p:nvPr>
        </p:nvSpPr>
        <p:spPr>
          <a:xfrm>
            <a:off x="581192" y="2180496"/>
            <a:ext cx="7143311" cy="3678303"/>
          </a:xfrm>
        </p:spPr>
        <p:txBody>
          <a:bodyPr/>
          <a:lstStyle/>
          <a:p>
            <a:pPr marL="0" indent="0" algn="l" rtl="0">
              <a:buNone/>
            </a:pPr>
            <a:r>
              <a:rPr lang="en-US" dirty="0" smtClean="0"/>
              <a:t>We are more </a:t>
            </a:r>
            <a:r>
              <a:rPr lang="en-US" dirty="0"/>
              <a:t>that happy to </a:t>
            </a:r>
            <a:r>
              <a:rPr lang="en-US" dirty="0" smtClean="0"/>
              <a:t>announce that the project website and the android app are officially published on the internet and the original android market (google play) and they are available for free on both sides.</a:t>
            </a:r>
          </a:p>
          <a:p>
            <a:pPr marL="0" indent="0" algn="l" rtl="0">
              <a:buNone/>
            </a:pPr>
            <a:r>
              <a:rPr lang="en-US" dirty="0" smtClean="0"/>
              <a:t>Use the </a:t>
            </a:r>
            <a:r>
              <a:rPr lang="en-US" dirty="0"/>
              <a:t>following </a:t>
            </a:r>
            <a:r>
              <a:rPr lang="en-US" dirty="0" smtClean="0"/>
              <a:t>QR code to direct you to JASAN UNIVERSITY SPS on android;</a:t>
            </a:r>
          </a:p>
          <a:p>
            <a:pPr marL="0" indent="0" algn="l" rtl="0">
              <a:buNone/>
            </a:pPr>
            <a:endParaRPr lang="ar-SA" dirty="0"/>
          </a:p>
        </p:txBody>
      </p:sp>
      <p:pic>
        <p:nvPicPr>
          <p:cNvPr id="5" name="صورة 4" descr="C:\Users\zak\Desktop\a71b63b9-12a3-4359-a68b-11e41c54653b.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3370" y="499533"/>
            <a:ext cx="3330554" cy="5919062"/>
          </a:xfrm>
          <a:prstGeom prst="rect">
            <a:avLst/>
          </a:prstGeom>
          <a:noFill/>
          <a:ln>
            <a:noFill/>
          </a:ln>
        </p:spPr>
      </p:pic>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452" y="4019647"/>
            <a:ext cx="2540038" cy="2540038"/>
          </a:xfrm>
          <a:prstGeom prst="rect">
            <a:avLst/>
          </a:prstGeom>
        </p:spPr>
      </p:pic>
    </p:spTree>
    <p:extLst>
      <p:ext uri="{BB962C8B-B14F-4D97-AF65-F5344CB8AC3E}">
        <p14:creationId xmlns:p14="http://schemas.microsoft.com/office/powerpoint/2010/main" val="274312209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Abstract</a:t>
            </a:r>
            <a:endParaRPr lang="en-US" dirty="0"/>
          </a:p>
        </p:txBody>
      </p:sp>
      <p:pic>
        <p:nvPicPr>
          <p:cNvPr id="4" name="صورة 3"/>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31182" y="1892982"/>
            <a:ext cx="3766457" cy="3766457"/>
          </a:xfrm>
          <a:prstGeom prst="rect">
            <a:avLst/>
          </a:prstGeom>
          <a:ln>
            <a:noFill/>
          </a:ln>
          <a:effectLst>
            <a:softEdge rad="112500"/>
          </a:effectLst>
        </p:spPr>
      </p:pic>
      <p:sp>
        <p:nvSpPr>
          <p:cNvPr id="3" name="عنصر نائب للمحتوى 2"/>
          <p:cNvSpPr>
            <a:spLocks noGrp="1"/>
          </p:cNvSpPr>
          <p:nvPr>
            <p:ph idx="1"/>
          </p:nvPr>
        </p:nvSpPr>
        <p:spPr>
          <a:xfrm>
            <a:off x="676656" y="2011680"/>
            <a:ext cx="7753241" cy="3766185"/>
          </a:xfrm>
        </p:spPr>
        <p:txBody>
          <a:bodyPr>
            <a:normAutofit fontScale="92500"/>
          </a:bodyPr>
          <a:lstStyle/>
          <a:p>
            <a:pPr algn="l" rtl="0"/>
            <a:r>
              <a:rPr lang="en-US" dirty="0" smtClean="0"/>
              <a:t>Jazan university smart parking system is a small project that has been </a:t>
            </a:r>
            <a:r>
              <a:rPr lang="en-US" dirty="0" smtClean="0"/>
              <a:t>created to represent a solution </a:t>
            </a:r>
            <a:r>
              <a:rPr lang="en-US" dirty="0" smtClean="0"/>
              <a:t>for the parking issue at Jazan University.</a:t>
            </a:r>
          </a:p>
          <a:p>
            <a:pPr algn="l" rtl="0"/>
            <a:r>
              <a:rPr lang="en-US" dirty="0" smtClean="0"/>
              <a:t>Parking detector is a small device by which we can determine if there is a car on the park where the device is laying on or not.</a:t>
            </a:r>
          </a:p>
          <a:p>
            <a:pPr algn="l" rtl="0"/>
            <a:r>
              <a:rPr lang="en-US" dirty="0" smtClean="0"/>
              <a:t>The device works by measuring the distance between </a:t>
            </a:r>
            <a:r>
              <a:rPr lang="en-US" dirty="0" smtClean="0"/>
              <a:t>itself </a:t>
            </a:r>
            <a:r>
              <a:rPr lang="en-US" dirty="0" smtClean="0"/>
              <a:t>and the object in front of it(which is supposed to be a car), and uploading the information to global MySQL database on the world wide web.</a:t>
            </a:r>
          </a:p>
          <a:p>
            <a:pPr algn="l" rtl="0"/>
            <a:r>
              <a:rPr lang="en-US" dirty="0" smtClean="0"/>
              <a:t>The user can easily access the system through our website or using our android app.</a:t>
            </a:r>
          </a:p>
        </p:txBody>
      </p:sp>
    </p:spTree>
    <p:extLst>
      <p:ext uri="{BB962C8B-B14F-4D97-AF65-F5344CB8AC3E}">
        <p14:creationId xmlns:p14="http://schemas.microsoft.com/office/powerpoint/2010/main" val="167068809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4053994" y="2612493"/>
            <a:ext cx="3565400"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Thank you </a:t>
            </a:r>
            <a:endParaRPr lang="ar-SA"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7498985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a:r>
              <a:rPr lang="en-US" dirty="0" smtClean="0"/>
              <a:t>Introduction</a:t>
            </a:r>
            <a:endParaRPr lang="ar-SA" dirty="0"/>
          </a:p>
        </p:txBody>
      </p:sp>
      <p:sp>
        <p:nvSpPr>
          <p:cNvPr id="3" name="عنصر نائب للمحتوى 2"/>
          <p:cNvSpPr>
            <a:spLocks noGrp="1"/>
          </p:cNvSpPr>
          <p:nvPr>
            <p:ph idx="1"/>
          </p:nvPr>
        </p:nvSpPr>
        <p:spPr>
          <a:xfrm>
            <a:off x="743358" y="2243637"/>
            <a:ext cx="6851468" cy="4351338"/>
          </a:xfrm>
        </p:spPr>
        <p:txBody>
          <a:bodyPr/>
          <a:lstStyle/>
          <a:p>
            <a:pPr algn="l" rtl="0"/>
            <a:r>
              <a:rPr lang="en-US" dirty="0" smtClean="0"/>
              <a:t>JAZAN UNIVERSITY SPS (or Smart Parking System) is a graduation project  at Jazan university  to provide a solution for a common  problem that annoying </a:t>
            </a:r>
            <a:r>
              <a:rPr lang="en-US" dirty="0" smtClean="0"/>
              <a:t>all of </a:t>
            </a:r>
            <a:r>
              <a:rPr lang="en-US" dirty="0" smtClean="0"/>
              <a:t>the staff  members along with the students to find car parking  in short time and less effort.</a:t>
            </a:r>
          </a:p>
          <a:p>
            <a:pPr algn="l" rtl="0"/>
            <a:r>
              <a:rPr lang="en-US" dirty="0" smtClean="0"/>
              <a:t>Based on controlling and measuring units, this project will be able to help the users by finding their parks in a few minutes.</a:t>
            </a:r>
          </a:p>
          <a:p>
            <a:pPr algn="l" rtl="0"/>
            <a:endParaRPr lang="ar-SA" dirty="0"/>
          </a:p>
        </p:txBody>
      </p:sp>
      <p:pic>
        <p:nvPicPr>
          <p:cNvPr id="4" name="صورة 3" descr="C:\Users\zak\Desktop\Google hi res ico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594" y="2157731"/>
            <a:ext cx="2590526" cy="2590526"/>
          </a:xfrm>
          <a:prstGeom prst="rect">
            <a:avLst/>
          </a:prstGeom>
          <a:noFill/>
          <a:ln>
            <a:noFill/>
          </a:ln>
        </p:spPr>
      </p:pic>
    </p:spTree>
    <p:extLst>
      <p:ext uri="{BB962C8B-B14F-4D97-AF65-F5344CB8AC3E}">
        <p14:creationId xmlns:p14="http://schemas.microsoft.com/office/powerpoint/2010/main" val="11055833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760081" y="1906044"/>
            <a:ext cx="6063982" cy="4123508"/>
          </a:xfrm>
          <a:prstGeom prst="rect">
            <a:avLst/>
          </a:prstGeom>
        </p:spPr>
      </p:pic>
      <p:sp>
        <p:nvSpPr>
          <p:cNvPr id="2" name="عنوان 1"/>
          <p:cNvSpPr>
            <a:spLocks noGrp="1"/>
          </p:cNvSpPr>
          <p:nvPr>
            <p:ph type="title"/>
          </p:nvPr>
        </p:nvSpPr>
        <p:spPr/>
        <p:txBody>
          <a:bodyPr/>
          <a:lstStyle/>
          <a:p>
            <a:r>
              <a:rPr lang="en-US" dirty="0" smtClean="0"/>
              <a:t>Project goals and objectives.</a:t>
            </a:r>
            <a:endParaRPr lang="en-US" dirty="0"/>
          </a:p>
        </p:txBody>
      </p:sp>
      <p:sp>
        <p:nvSpPr>
          <p:cNvPr id="3" name="عنصر نائب للمحتوى 2"/>
          <p:cNvSpPr>
            <a:spLocks noGrp="1"/>
          </p:cNvSpPr>
          <p:nvPr>
            <p:ph idx="1"/>
          </p:nvPr>
        </p:nvSpPr>
        <p:spPr>
          <a:xfrm>
            <a:off x="676657" y="2011680"/>
            <a:ext cx="5576097" cy="3766185"/>
          </a:xfrm>
        </p:spPr>
        <p:txBody>
          <a:bodyPr/>
          <a:lstStyle/>
          <a:p>
            <a:pPr lvl="1" algn="l" rtl="0">
              <a:buFont typeface="Arial" panose="020B0604020202020204" pitchFamily="34" charset="0"/>
              <a:buChar char="•"/>
            </a:pPr>
            <a:r>
              <a:rPr lang="en-US" dirty="0"/>
              <a:t>Provide a free park </a:t>
            </a:r>
            <a:r>
              <a:rPr lang="en-US" dirty="0" smtClean="0"/>
              <a:t>for each </a:t>
            </a:r>
            <a:r>
              <a:rPr lang="en-US" dirty="0"/>
              <a:t>member of the university (staff or students) so fast and in </a:t>
            </a:r>
            <a:r>
              <a:rPr lang="en-US" dirty="0" smtClean="0"/>
              <a:t>a </a:t>
            </a:r>
            <a:r>
              <a:rPr lang="en-US" dirty="0"/>
              <a:t>professional way</a:t>
            </a:r>
            <a:r>
              <a:rPr lang="en-US" dirty="0" smtClean="0"/>
              <a:t>.</a:t>
            </a:r>
          </a:p>
          <a:p>
            <a:pPr lvl="1" algn="l" rtl="0">
              <a:buFont typeface="Arial" panose="020B0604020202020204" pitchFamily="34" charset="0"/>
              <a:buChar char="•"/>
            </a:pPr>
            <a:endParaRPr lang="en-US" dirty="0"/>
          </a:p>
          <a:p>
            <a:pPr lvl="1" algn="l" rtl="0">
              <a:buFont typeface="Arial" panose="020B0604020202020204" pitchFamily="34" charset="0"/>
              <a:buChar char="•"/>
            </a:pPr>
            <a:r>
              <a:rPr lang="en-US" dirty="0"/>
              <a:t>Save </a:t>
            </a:r>
            <a:r>
              <a:rPr lang="en-US" dirty="0" smtClean="0"/>
              <a:t>time </a:t>
            </a:r>
            <a:r>
              <a:rPr lang="en-US" dirty="0"/>
              <a:t>and </a:t>
            </a:r>
            <a:r>
              <a:rPr lang="en-US" dirty="0" smtClean="0"/>
              <a:t>efforts</a:t>
            </a:r>
            <a:r>
              <a:rPr lang="en-US" dirty="0" smtClean="0"/>
              <a:t>.</a:t>
            </a:r>
          </a:p>
          <a:p>
            <a:pPr lvl="1" algn="l" rtl="0">
              <a:buFont typeface="Arial" panose="020B0604020202020204" pitchFamily="34" charset="0"/>
              <a:buChar char="•"/>
            </a:pPr>
            <a:endParaRPr lang="en-US" dirty="0"/>
          </a:p>
          <a:p>
            <a:pPr lvl="1" algn="l" rtl="0">
              <a:buFont typeface="Arial" panose="020B0604020202020204" pitchFamily="34" charset="0"/>
              <a:buChar char="•"/>
            </a:pPr>
            <a:r>
              <a:rPr lang="en-US" dirty="0"/>
              <a:t>Enhance the performance of the transporting plans at the university or any place in the future.  </a:t>
            </a:r>
          </a:p>
        </p:txBody>
      </p:sp>
    </p:spTree>
    <p:extLst>
      <p:ext uri="{BB962C8B-B14F-4D97-AF65-F5344CB8AC3E}">
        <p14:creationId xmlns:p14="http://schemas.microsoft.com/office/powerpoint/2010/main" val="270181265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09943" y="2157731"/>
            <a:ext cx="5353748" cy="3072660"/>
          </a:xfrm>
          <a:prstGeom prst="rect">
            <a:avLst/>
          </a:prstGeom>
          <a:ln>
            <a:noFill/>
          </a:ln>
          <a:effectLst>
            <a:softEdge rad="112500"/>
          </a:effectLst>
        </p:spPr>
      </p:pic>
      <p:sp>
        <p:nvSpPr>
          <p:cNvPr id="2" name="عنوان 1"/>
          <p:cNvSpPr>
            <a:spLocks noGrp="1"/>
          </p:cNvSpPr>
          <p:nvPr>
            <p:ph type="title"/>
          </p:nvPr>
        </p:nvSpPr>
        <p:spPr/>
        <p:txBody>
          <a:bodyPr/>
          <a:lstStyle/>
          <a:p>
            <a:r>
              <a:rPr lang="en-US" dirty="0" smtClean="0"/>
              <a:t>Project scope:</a:t>
            </a:r>
            <a:endParaRPr lang="en-US" dirty="0"/>
          </a:p>
        </p:txBody>
      </p:sp>
      <p:sp>
        <p:nvSpPr>
          <p:cNvPr id="3" name="عنصر نائب للمحتوى 2"/>
          <p:cNvSpPr>
            <a:spLocks noGrp="1"/>
          </p:cNvSpPr>
          <p:nvPr>
            <p:ph idx="1"/>
          </p:nvPr>
        </p:nvSpPr>
        <p:spPr>
          <a:xfrm>
            <a:off x="676657" y="2011680"/>
            <a:ext cx="7213310" cy="3766185"/>
          </a:xfrm>
        </p:spPr>
        <p:txBody>
          <a:bodyPr/>
          <a:lstStyle/>
          <a:p>
            <a:pPr algn="l" rtl="0"/>
            <a:r>
              <a:rPr lang="en-US" dirty="0"/>
              <a:t>The project shall consider among other things the following issues:</a:t>
            </a:r>
          </a:p>
          <a:p>
            <a:pPr algn="l" rtl="0"/>
            <a:r>
              <a:rPr lang="en-US" dirty="0"/>
              <a:t>1. To provide a better understanding of how to get your park so easily.</a:t>
            </a:r>
          </a:p>
          <a:p>
            <a:pPr algn="l" rtl="0"/>
            <a:r>
              <a:rPr lang="en-US" dirty="0"/>
              <a:t>2. Implementing the system on </a:t>
            </a:r>
            <a:r>
              <a:rPr lang="en-US" dirty="0" smtClean="0"/>
              <a:t>different </a:t>
            </a:r>
            <a:r>
              <a:rPr lang="en-US" dirty="0"/>
              <a:t>platforms  </a:t>
            </a:r>
          </a:p>
          <a:p>
            <a:pPr algn="l" rtl="0"/>
            <a:r>
              <a:rPr lang="en-US" dirty="0"/>
              <a:t>3. Take benefits from the Technical Era </a:t>
            </a:r>
            <a:r>
              <a:rPr lang="en-US" dirty="0" smtClean="0"/>
              <a:t>we </a:t>
            </a:r>
            <a:r>
              <a:rPr lang="en-US" dirty="0"/>
              <a:t>are living in.</a:t>
            </a:r>
          </a:p>
          <a:p>
            <a:pPr algn="l" rtl="0"/>
            <a:r>
              <a:rPr lang="en-US" dirty="0"/>
              <a:t>4. provide a new scheme for the organizations in general to help in the parking issue.</a:t>
            </a:r>
          </a:p>
        </p:txBody>
      </p:sp>
    </p:spTree>
    <p:extLst>
      <p:ext uri="{BB962C8B-B14F-4D97-AF65-F5344CB8AC3E}">
        <p14:creationId xmlns:p14="http://schemas.microsoft.com/office/powerpoint/2010/main" val="168700798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010399" y="2090138"/>
            <a:ext cx="4893331" cy="3609267"/>
          </a:xfrm>
          <a:prstGeom prst="rect">
            <a:avLst/>
          </a:prstGeom>
        </p:spPr>
      </p:pic>
      <p:sp>
        <p:nvSpPr>
          <p:cNvPr id="2" name="عنوان 1"/>
          <p:cNvSpPr>
            <a:spLocks noGrp="1"/>
          </p:cNvSpPr>
          <p:nvPr>
            <p:ph type="title"/>
          </p:nvPr>
        </p:nvSpPr>
        <p:spPr/>
        <p:txBody>
          <a:bodyPr/>
          <a:lstStyle/>
          <a:p>
            <a:r>
              <a:rPr lang="en-US" dirty="0" smtClean="0"/>
              <a:t>Limitations and constraints</a:t>
            </a:r>
            <a:endParaRPr lang="en-US" dirty="0"/>
          </a:p>
        </p:txBody>
      </p:sp>
      <p:sp>
        <p:nvSpPr>
          <p:cNvPr id="3" name="عنصر نائب للمحتوى 2"/>
          <p:cNvSpPr>
            <a:spLocks noGrp="1"/>
          </p:cNvSpPr>
          <p:nvPr>
            <p:ph idx="1"/>
          </p:nvPr>
        </p:nvSpPr>
        <p:spPr>
          <a:xfrm>
            <a:off x="676657" y="2011680"/>
            <a:ext cx="6795298" cy="3766185"/>
          </a:xfrm>
        </p:spPr>
        <p:txBody>
          <a:bodyPr/>
          <a:lstStyle/>
          <a:p>
            <a:pPr marL="0" indent="0" algn="l" rtl="0">
              <a:buNone/>
            </a:pPr>
            <a:r>
              <a:rPr lang="en-US" b="1" dirty="0" smtClean="0"/>
              <a:t>Limitations:</a:t>
            </a:r>
          </a:p>
          <a:p>
            <a:pPr marL="0" indent="0" algn="l" rtl="0">
              <a:buNone/>
            </a:pPr>
            <a:r>
              <a:rPr lang="en-US" dirty="0"/>
              <a:t>Some drawbacks of SPS are as follows:</a:t>
            </a:r>
            <a:endParaRPr lang="en-US" sz="1600" dirty="0"/>
          </a:p>
          <a:p>
            <a:pPr lvl="0" algn="l" rtl="0"/>
            <a:r>
              <a:rPr lang="en-US" dirty="0"/>
              <a:t>It needs a pre setup in any parks.</a:t>
            </a:r>
            <a:endParaRPr lang="en-US" sz="1600" dirty="0"/>
          </a:p>
          <a:p>
            <a:pPr lvl="0" algn="l" rtl="0"/>
            <a:r>
              <a:rPr lang="en-US" dirty="0"/>
              <a:t>It should be connected all the time to the internet.</a:t>
            </a:r>
            <a:endParaRPr lang="en-US" sz="1600" dirty="0"/>
          </a:p>
          <a:p>
            <a:pPr lvl="0" algn="l" rtl="0"/>
            <a:r>
              <a:rPr lang="en-US" dirty="0"/>
              <a:t>It needs a maintenance over time.</a:t>
            </a:r>
            <a:endParaRPr lang="en-US" sz="1600" dirty="0"/>
          </a:p>
          <a:p>
            <a:pPr lvl="0" algn="l" rtl="0"/>
            <a:r>
              <a:rPr lang="en-US" dirty="0"/>
              <a:t>Finally, it needs a full team to handle all the aspects of the project.</a:t>
            </a:r>
            <a:endParaRPr lang="en-US" sz="1600" dirty="0"/>
          </a:p>
          <a:p>
            <a:pPr lvl="3" algn="l" rtl="0"/>
            <a:endParaRPr lang="en-US" sz="1000" dirty="0"/>
          </a:p>
        </p:txBody>
      </p:sp>
    </p:spTree>
    <p:extLst>
      <p:ext uri="{BB962C8B-B14F-4D97-AF65-F5344CB8AC3E}">
        <p14:creationId xmlns:p14="http://schemas.microsoft.com/office/powerpoint/2010/main" val="259434814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Assumptions :</a:t>
            </a:r>
            <a:endParaRPr lang="en-US" dirty="0"/>
          </a:p>
        </p:txBody>
      </p:sp>
      <p:sp>
        <p:nvSpPr>
          <p:cNvPr id="3" name="عنصر نائب للمحتوى 2"/>
          <p:cNvSpPr>
            <a:spLocks noGrp="1"/>
          </p:cNvSpPr>
          <p:nvPr>
            <p:ph idx="1"/>
          </p:nvPr>
        </p:nvSpPr>
        <p:spPr>
          <a:xfrm>
            <a:off x="676656" y="2011680"/>
            <a:ext cx="6239199" cy="3766185"/>
          </a:xfrm>
        </p:spPr>
        <p:txBody>
          <a:bodyPr/>
          <a:lstStyle/>
          <a:p>
            <a:pPr algn="l" rtl="0"/>
            <a:endParaRPr lang="ar-SA" dirty="0">
              <a:solidFill>
                <a:schemeClr val="tx1"/>
              </a:solidFill>
              <a:latin typeface="Times New Roman" pitchFamily="18" charset="0"/>
              <a:cs typeface="Times New Roman" pitchFamily="18" charset="0"/>
            </a:endParaRPr>
          </a:p>
          <a:p>
            <a:pPr marL="0" indent="0" algn="l" rtl="0">
              <a:buNone/>
            </a:pPr>
            <a:r>
              <a:rPr lang="en-US" dirty="0">
                <a:solidFill>
                  <a:schemeClr val="tx1"/>
                </a:solidFill>
                <a:latin typeface="Times New Roman" pitchFamily="18" charset="0"/>
                <a:cs typeface="Times New Roman" pitchFamily="18" charset="0"/>
              </a:rPr>
              <a:t>In the proposed </a:t>
            </a:r>
            <a:r>
              <a:rPr lang="en-US" dirty="0" smtClean="0">
                <a:solidFill>
                  <a:schemeClr val="tx1"/>
                </a:solidFill>
                <a:latin typeface="Times New Roman" pitchFamily="18" charset="0"/>
                <a:cs typeface="Times New Roman" pitchFamily="18" charset="0"/>
              </a:rPr>
              <a:t>system, </a:t>
            </a:r>
            <a:r>
              <a:rPr lang="en-US" dirty="0">
                <a:solidFill>
                  <a:schemeClr val="tx1"/>
                </a:solidFill>
                <a:latin typeface="Times New Roman" pitchFamily="18" charset="0"/>
                <a:cs typeface="Times New Roman" pitchFamily="18" charset="0"/>
              </a:rPr>
              <a:t>the following assumptions are made:</a:t>
            </a:r>
          </a:p>
          <a:p>
            <a:pPr algn="l" rtl="0"/>
            <a:endParaRPr lang="en-US" dirty="0">
              <a:solidFill>
                <a:schemeClr val="tx1"/>
              </a:solidFill>
              <a:latin typeface="Times New Roman" pitchFamily="18" charset="0"/>
              <a:cs typeface="Times New Roman" pitchFamily="18" charset="0"/>
            </a:endParaRPr>
          </a:p>
          <a:p>
            <a:pPr lvl="0" algn="l" rtl="0"/>
            <a:r>
              <a:rPr lang="en-US" dirty="0"/>
              <a:t>Administrator can create and handle the server and the clients.</a:t>
            </a:r>
          </a:p>
          <a:p>
            <a:pPr lvl="0" algn="l" rtl="0"/>
            <a:r>
              <a:rPr lang="en-US" dirty="0"/>
              <a:t>A full team to work on the project</a:t>
            </a:r>
          </a:p>
          <a:p>
            <a:pPr lvl="0" algn="l" rtl="0"/>
            <a:r>
              <a:rPr lang="en-US" dirty="0"/>
              <a:t>The server </a:t>
            </a:r>
            <a:r>
              <a:rPr lang="en-US" dirty="0" smtClean="0"/>
              <a:t>is online and the connection is obtained . </a:t>
            </a:r>
            <a:endParaRPr lang="en-US" dirty="0"/>
          </a:p>
        </p:txBody>
      </p:sp>
      <p:pic>
        <p:nvPicPr>
          <p:cNvPr id="4" name="صورة 3"/>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15855" y="1157312"/>
            <a:ext cx="4752381" cy="4752381"/>
          </a:xfrm>
          <a:prstGeom prst="rect">
            <a:avLst/>
          </a:prstGeom>
        </p:spPr>
      </p:pic>
    </p:spTree>
    <p:extLst>
      <p:ext uri="{BB962C8B-B14F-4D97-AF65-F5344CB8AC3E}">
        <p14:creationId xmlns:p14="http://schemas.microsoft.com/office/powerpoint/2010/main" val="314378339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a:r>
              <a:rPr lang="en-US" dirty="0" smtClean="0"/>
              <a:t>Major Components</a:t>
            </a:r>
            <a:endParaRPr lang="ar-SA" dirty="0"/>
          </a:p>
        </p:txBody>
      </p:sp>
      <p:sp>
        <p:nvSpPr>
          <p:cNvPr id="3" name="عنصر نائب للمحتوى 2"/>
          <p:cNvSpPr>
            <a:spLocks noGrp="1"/>
          </p:cNvSpPr>
          <p:nvPr>
            <p:ph idx="1"/>
          </p:nvPr>
        </p:nvSpPr>
        <p:spPr>
          <a:xfrm>
            <a:off x="838201" y="1825625"/>
            <a:ext cx="4673251" cy="4351338"/>
          </a:xfrm>
        </p:spPr>
        <p:txBody>
          <a:bodyPr>
            <a:normAutofit/>
          </a:bodyPr>
          <a:lstStyle/>
          <a:p>
            <a:pPr marL="514350" indent="-514350" algn="l" rtl="0">
              <a:buFont typeface="+mj-lt"/>
              <a:buAutoNum type="arabicPeriod"/>
            </a:pPr>
            <a:r>
              <a:rPr lang="en-US" dirty="0" smtClean="0">
                <a:solidFill>
                  <a:srgbClr val="FF0000"/>
                </a:solidFill>
              </a:rPr>
              <a:t>Arduino Uno</a:t>
            </a:r>
          </a:p>
          <a:p>
            <a:pPr marL="0" indent="0" algn="l" rtl="0">
              <a:buNone/>
            </a:pPr>
            <a:r>
              <a:rPr lang="en-US" dirty="0" smtClean="0"/>
              <a:t>Arduino </a:t>
            </a:r>
            <a:r>
              <a:rPr lang="en-US" dirty="0"/>
              <a:t>is an open-source prototyping platform based on easy-to-use hardware and software</a:t>
            </a:r>
            <a:r>
              <a:rPr lang="en-US" dirty="0" smtClean="0"/>
              <a:t>. You </a:t>
            </a:r>
            <a:r>
              <a:rPr lang="en-US" dirty="0"/>
              <a:t>can tell your board what to do by sending a set of instructions to the microcontroller on the board. </a:t>
            </a:r>
          </a:p>
          <a:p>
            <a:pPr algn="l" rtl="0"/>
            <a:endParaRPr lang="ar-SA" dirty="0"/>
          </a:p>
        </p:txBody>
      </p:sp>
      <p:pic>
        <p:nvPicPr>
          <p:cNvPr id="6146" name="Picture 2" descr="https://i.ontraport.com/30397.1.36024e05d7ecf47c7bd934ade567d48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7189" y="1897734"/>
            <a:ext cx="4747697" cy="3405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04542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lvl="0" algn="l"/>
            <a:r>
              <a:rPr lang="en-US" b="1" dirty="0" smtClean="0">
                <a:solidFill>
                  <a:schemeClr val="accent1">
                    <a:lumMod val="60000"/>
                    <a:lumOff val="40000"/>
                  </a:schemeClr>
                </a:solidFill>
              </a:rPr>
              <a:t>2.Ultrasonic Sensor</a:t>
            </a:r>
            <a:endParaRPr lang="ar-SA" dirty="0">
              <a:solidFill>
                <a:schemeClr val="accent1">
                  <a:lumMod val="60000"/>
                  <a:lumOff val="40000"/>
                </a:schemeClr>
              </a:solidFill>
            </a:endParaRPr>
          </a:p>
        </p:txBody>
      </p:sp>
      <p:sp>
        <p:nvSpPr>
          <p:cNvPr id="3" name="عنصر نائب للمحتوى 2"/>
          <p:cNvSpPr>
            <a:spLocks noGrp="1"/>
          </p:cNvSpPr>
          <p:nvPr>
            <p:ph idx="1"/>
          </p:nvPr>
        </p:nvSpPr>
        <p:spPr>
          <a:xfrm>
            <a:off x="838200" y="1825625"/>
            <a:ext cx="6250577" cy="4351338"/>
          </a:xfrm>
        </p:spPr>
        <p:txBody>
          <a:bodyPr>
            <a:normAutofit/>
          </a:bodyPr>
          <a:lstStyle/>
          <a:p>
            <a:pPr marL="0" indent="0" algn="l" rtl="0">
              <a:buNone/>
            </a:pPr>
            <a:endParaRPr lang="en-US" sz="2400" dirty="0" smtClean="0"/>
          </a:p>
          <a:p>
            <a:pPr marL="0" indent="0" algn="l" rtl="0">
              <a:buNone/>
            </a:pPr>
            <a:r>
              <a:rPr lang="en-US" sz="2400" dirty="0" smtClean="0"/>
              <a:t>The </a:t>
            </a:r>
            <a:r>
              <a:rPr lang="en-US" sz="2400" dirty="0"/>
              <a:t>HC-SR04 Ultrasonic Sensor is a very affordable proximity/distance sensor that has been used mainly for object avoidance in various robotics projects </a:t>
            </a:r>
            <a:r>
              <a:rPr lang="en-US" sz="2400" dirty="0" smtClean="0"/>
              <a:t>.</a:t>
            </a:r>
            <a:endParaRPr lang="ar-SA" sz="2400" dirty="0"/>
          </a:p>
        </p:txBody>
      </p:sp>
      <p:pic>
        <p:nvPicPr>
          <p:cNvPr id="4" name="صورة 3"/>
          <p:cNvPicPr>
            <a:picLocks noChangeAspect="1"/>
          </p:cNvPicPr>
          <p:nvPr/>
        </p:nvPicPr>
        <p:blipFill>
          <a:blip r:embed="rId2"/>
          <a:stretch>
            <a:fillRect/>
          </a:stretch>
        </p:blipFill>
        <p:spPr>
          <a:xfrm>
            <a:off x="6975566" y="1825625"/>
            <a:ext cx="3569906" cy="3358204"/>
          </a:xfrm>
          <a:prstGeom prst="rect">
            <a:avLst/>
          </a:prstGeom>
        </p:spPr>
      </p:pic>
    </p:spTree>
    <p:extLst>
      <p:ext uri="{BB962C8B-B14F-4D97-AF65-F5344CB8AC3E}">
        <p14:creationId xmlns:p14="http://schemas.microsoft.com/office/powerpoint/2010/main" val="1656083287"/>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متروبوليتان">
  <a:themeElements>
    <a:clrScheme name="متروبوليتان">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متروبوليتان">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متروبوليتان">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TM02900743[[fn=عضوي]]</Template>
  <TotalTime>322</TotalTime>
  <Words>832</Words>
  <Application>Microsoft Office PowerPoint</Application>
  <PresentationFormat>ملء الشاشة</PresentationFormat>
  <Paragraphs>103</Paragraphs>
  <Slides>20</Slides>
  <Notes>0</Notes>
  <HiddenSlides>0</HiddenSlides>
  <MMClips>2</MMClips>
  <ScaleCrop>false</ScaleCrop>
  <HeadingPairs>
    <vt:vector size="6" baseType="variant">
      <vt:variant>
        <vt:lpstr>الخطوط المستخدمة</vt:lpstr>
      </vt:variant>
      <vt:variant>
        <vt:i4>5</vt:i4>
      </vt:variant>
      <vt:variant>
        <vt:lpstr>نسق</vt:lpstr>
      </vt:variant>
      <vt:variant>
        <vt:i4>2</vt:i4>
      </vt:variant>
      <vt:variant>
        <vt:lpstr>عناوين الشرائح</vt:lpstr>
      </vt:variant>
      <vt:variant>
        <vt:i4>20</vt:i4>
      </vt:variant>
    </vt:vector>
  </HeadingPairs>
  <TitlesOfParts>
    <vt:vector size="27" baseType="lpstr">
      <vt:lpstr>Arial</vt:lpstr>
      <vt:lpstr>Calibri</vt:lpstr>
      <vt:lpstr>Calibri Light</vt:lpstr>
      <vt:lpstr>Times New Roman</vt:lpstr>
      <vt:lpstr>Wingdings 2</vt:lpstr>
      <vt:lpstr>HDOfficeLightV0</vt:lpstr>
      <vt:lpstr>متروبوليتان</vt:lpstr>
      <vt:lpstr>JAZAN UNIVERSITY SPS</vt:lpstr>
      <vt:lpstr>Abstract</vt:lpstr>
      <vt:lpstr>Introduction</vt:lpstr>
      <vt:lpstr>Project goals and objectives.</vt:lpstr>
      <vt:lpstr>Project scope:</vt:lpstr>
      <vt:lpstr>Limitations and constraints</vt:lpstr>
      <vt:lpstr>Assumptions :</vt:lpstr>
      <vt:lpstr>Major Components</vt:lpstr>
      <vt:lpstr>2.Ultrasonic Sensor</vt:lpstr>
      <vt:lpstr>3.And Finally, the Ethernet shield</vt:lpstr>
      <vt:lpstr>Database structure</vt:lpstr>
      <vt:lpstr>How does it work ?</vt:lpstr>
      <vt:lpstr>عرض تقديمي في PowerPoint</vt:lpstr>
      <vt:lpstr>Our parking detector progress</vt:lpstr>
      <vt:lpstr>Parking detector update statements</vt:lpstr>
      <vt:lpstr>Users interaction methods with the system</vt:lpstr>
      <vt:lpstr>عرض تقديمي في PowerPoint</vt:lpstr>
      <vt:lpstr>عرض تقديمي في PowerPoint</vt:lpstr>
      <vt:lpstr>Last but not least</vt:lpstr>
      <vt:lpstr>عرض تقديمي في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JAZAN UNIVERSITY SPS</dc:title>
  <dc:creator>AbdulMuhaymin Zakari</dc:creator>
  <cp:lastModifiedBy>AbdulMuhaymin Zakari</cp:lastModifiedBy>
  <cp:revision>33</cp:revision>
  <dcterms:created xsi:type="dcterms:W3CDTF">2016-03-21T16:49:38Z</dcterms:created>
  <dcterms:modified xsi:type="dcterms:W3CDTF">2016-05-11T12:06:29Z</dcterms:modified>
</cp:coreProperties>
</file>